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7559675" cx="10691800"/>
  <p:notesSz cx="6735750" cy="9866300"/>
  <p:embeddedFontLst>
    <p:embeddedFont>
      <p:font typeface="M PLUS 1"/>
      <p:regular r:id="rId6"/>
      <p:bold r:id="rId7"/>
    </p:embeddedFont>
    <p:embeddedFont>
      <p:font typeface="Quattrocento Sans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2" roundtripDataSignature="AMtx7mi292vcQvJ0A86bpwndxRxdCW9Zf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QuattrocentoSans-boldItalic.fntdata"/><Relationship Id="rId10" Type="http://schemas.openxmlformats.org/officeDocument/2006/relationships/font" Target="fonts/QuattrocentoSans-italic.fntdata"/><Relationship Id="rId12" Type="http://customschemas.google.com/relationships/presentationmetadata" Target="meta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QuattrocentoSans-bold.fntdata"/><Relationship Id="rId5" Type="http://schemas.openxmlformats.org/officeDocument/2006/relationships/slide" Target="slides/slide1.xml"/><Relationship Id="rId6" Type="http://schemas.openxmlformats.org/officeDocument/2006/relationships/font" Target="fonts/MPLUS1-regular.fntdata"/><Relationship Id="rId7" Type="http://schemas.openxmlformats.org/officeDocument/2006/relationships/font" Target="fonts/MPLUS1-bold.fntdata"/><Relationship Id="rId8" Type="http://schemas.openxmlformats.org/officeDocument/2006/relationships/font" Target="fonts/QuattrocentoSans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1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17142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754063" y="741363"/>
            <a:ext cx="5227637" cy="36972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898521" y="4686538"/>
            <a:ext cx="4938722" cy="4439132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1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300" lIns="90625" spcFirstLastPara="1" rIns="90625" wrap="square" tIns="45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17142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300" lIns="90625" spcFirstLastPara="1" rIns="90625" wrap="square" tIns="453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ja-JP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g3e7e3ff2c3a_0_0:notes"/>
          <p:cNvSpPr/>
          <p:nvPr>
            <p:ph idx="2" type="sldImg"/>
          </p:nvPr>
        </p:nvSpPr>
        <p:spPr>
          <a:xfrm>
            <a:off x="760285" y="740643"/>
            <a:ext cx="5215200" cy="369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" name="Google Shape;24;g3e7e3ff2c3a_0_0:notes"/>
          <p:cNvSpPr txBox="1"/>
          <p:nvPr>
            <p:ph idx="1" type="body"/>
          </p:nvPr>
        </p:nvSpPr>
        <p:spPr>
          <a:xfrm>
            <a:off x="898519" y="4686538"/>
            <a:ext cx="4938600" cy="44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275" lIns="90550" spcFirstLastPara="1" rIns="90550" wrap="square" tIns="45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3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-1:LIXIL">
  <p:cSld name="A-1:LIXIL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" name="Google Shape;1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-3:EXSIOR">
  <p:cSld name="A-3:EXSIO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" name="Google Shape;19;p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7.png"/><Relationship Id="rId10" Type="http://schemas.openxmlformats.org/officeDocument/2006/relationships/image" Target="../media/image18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0.png"/><Relationship Id="rId4" Type="http://schemas.openxmlformats.org/officeDocument/2006/relationships/image" Target="../media/image8.png"/><Relationship Id="rId9" Type="http://schemas.openxmlformats.org/officeDocument/2006/relationships/image" Target="../media/image16.png"/><Relationship Id="rId15" Type="http://schemas.openxmlformats.org/officeDocument/2006/relationships/image" Target="../media/image12.png"/><Relationship Id="rId14" Type="http://schemas.openxmlformats.org/officeDocument/2006/relationships/image" Target="../media/image15.png"/><Relationship Id="rId17" Type="http://schemas.openxmlformats.org/officeDocument/2006/relationships/image" Target="../media/image9.png"/><Relationship Id="rId16" Type="http://schemas.openxmlformats.org/officeDocument/2006/relationships/image" Target="../media/image19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18" Type="http://schemas.openxmlformats.org/officeDocument/2006/relationships/image" Target="../media/image11.png"/><Relationship Id="rId7" Type="http://schemas.openxmlformats.org/officeDocument/2006/relationships/image" Target="../media/image10.png"/><Relationship Id="rId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g3e7e3ff2c3a_0_0"/>
          <p:cNvSpPr txBox="1"/>
          <p:nvPr/>
        </p:nvSpPr>
        <p:spPr>
          <a:xfrm>
            <a:off x="7956550" y="128588"/>
            <a:ext cx="11541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1" i="0" lang="ja-JP" sz="9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□□□□□■■■■■</a:t>
            </a:r>
            <a:endParaRPr b="0" i="0" sz="1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7" name="Google Shape;27;g3e7e3ff2c3a_0_0"/>
          <p:cNvSpPr/>
          <p:nvPr/>
        </p:nvSpPr>
        <p:spPr>
          <a:xfrm>
            <a:off x="1433525" y="7216763"/>
            <a:ext cx="1260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機能門柱FT 機種追加・仕様変更</a:t>
            </a:r>
            <a:endParaRPr b="0" i="0" sz="600" u="none" cap="none" strike="noStrike">
              <a:solidFill>
                <a:schemeClr val="dk2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SPD_ext_24_017</a:t>
            </a:r>
            <a:endParaRPr b="0" i="0" sz="600" u="none" cap="none" strike="noStrike">
              <a:solidFill>
                <a:schemeClr val="dk2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2024.03発行（2026.04改訂）</a:t>
            </a:r>
            <a:endParaRPr b="0" i="0" sz="600" u="none" cap="none" strike="noStrike">
              <a:solidFill>
                <a:schemeClr val="dk2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8" name="Google Shape;28;g3e7e3ff2c3a_0_0"/>
          <p:cNvSpPr txBox="1"/>
          <p:nvPr/>
        </p:nvSpPr>
        <p:spPr>
          <a:xfrm>
            <a:off x="174625" y="100013"/>
            <a:ext cx="14112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1" i="0" lang="ja-JP" sz="11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□□□□□■■■■■</a:t>
            </a:r>
            <a:endParaRPr b="0" i="0" sz="1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9" name="Google Shape;29;g3e7e3ff2c3a_0_0"/>
          <p:cNvSpPr txBox="1"/>
          <p:nvPr/>
        </p:nvSpPr>
        <p:spPr>
          <a:xfrm>
            <a:off x="994781" y="294830"/>
            <a:ext cx="1899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</a:pPr>
            <a:r>
              <a:rPr b="1" i="0" lang="ja-JP" sz="2800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機能門柱FT</a:t>
            </a:r>
            <a:endParaRPr b="1" i="0" sz="2800" u="none" cap="none" strike="noStrike">
              <a:solidFill>
                <a:srgbClr val="FFFFFF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0" name="Google Shape;30;g3e7e3ff2c3a_0_0"/>
          <p:cNvSpPr txBox="1"/>
          <p:nvPr/>
        </p:nvSpPr>
        <p:spPr>
          <a:xfrm>
            <a:off x="174625" y="494655"/>
            <a:ext cx="7182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b="1" i="0" lang="ja-JP" sz="1200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機能門</a:t>
            </a:r>
            <a:r>
              <a:rPr b="1" i="0" lang="ja-JP" sz="12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柱</a:t>
            </a:r>
            <a:endParaRPr b="0" i="0" sz="12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1" name="Google Shape;31;g3e7e3ff2c3a_0_0"/>
          <p:cNvSpPr txBox="1"/>
          <p:nvPr/>
        </p:nvSpPr>
        <p:spPr>
          <a:xfrm>
            <a:off x="3052635" y="494650"/>
            <a:ext cx="15111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b="1" i="0" lang="ja-JP" sz="1200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機種追加・仕様変更</a:t>
            </a:r>
            <a:endParaRPr b="0" i="0" sz="12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32" name="Google Shape;32;g3e7e3ff2c3a_0_0" title="CFNL_23_52001A_400.png"/>
          <p:cNvPicPr preferRelativeResize="0"/>
          <p:nvPr/>
        </p:nvPicPr>
        <p:blipFill rotWithShape="1">
          <a:blip r:embed="rId3">
            <a:alphaModFix/>
          </a:blip>
          <a:srcRect b="18421" l="6651" r="46048" t="23615"/>
          <a:stretch/>
        </p:blipFill>
        <p:spPr>
          <a:xfrm>
            <a:off x="-9525" y="825117"/>
            <a:ext cx="3160991" cy="258145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g3e7e3ff2c3a_0_0"/>
          <p:cNvSpPr txBox="1"/>
          <p:nvPr/>
        </p:nvSpPr>
        <p:spPr>
          <a:xfrm>
            <a:off x="8024986" y="3145317"/>
            <a:ext cx="2430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8978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ja-JP" sz="8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一体型の門柱自体は「工場組み」により、現場取付を最小限に抑えた1梱包の省施工設計です。</a:t>
            </a:r>
            <a:endParaRPr b="0" i="0" sz="700" u="none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4" name="Google Shape;34;g3e7e3ff2c3a_0_0"/>
          <p:cNvSpPr txBox="1"/>
          <p:nvPr/>
        </p:nvSpPr>
        <p:spPr>
          <a:xfrm>
            <a:off x="5067900" y="755725"/>
            <a:ext cx="27408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84400" lIns="84400" spcFirstLastPara="1" rIns="84400" wrap="square" tIns="84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16"/>
              <a:buFont typeface="Arial"/>
              <a:buNone/>
            </a:pPr>
            <a:r>
              <a:rPr b="0" i="0" lang="ja-JP" sz="2400" u="none" cap="none" strike="noStrike">
                <a:solidFill>
                  <a:srgbClr val="818282"/>
                </a:solidFill>
                <a:latin typeface="M PLUS 1"/>
                <a:ea typeface="M PLUS 1"/>
                <a:cs typeface="M PLUS 1"/>
                <a:sym typeface="M PLUS 1"/>
              </a:rPr>
              <a:t>01</a:t>
            </a:r>
            <a:r>
              <a:rPr b="0" i="0" lang="ja-JP" sz="1800" u="none" cap="none" strike="noStrike">
                <a:solidFill>
                  <a:srgbClr val="818282"/>
                </a:solidFill>
                <a:latin typeface="M PLUS 1"/>
                <a:ea typeface="M PLUS 1"/>
                <a:cs typeface="M PLUS 1"/>
                <a:sym typeface="M PLUS 1"/>
              </a:rPr>
              <a:t> ミニマルに、美しく</a:t>
            </a:r>
            <a:endParaRPr b="0" i="0" sz="1662" u="none" cap="none" strike="noStrike">
              <a:solidFill>
                <a:srgbClr val="818282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35" name="Google Shape;35;g3e7e3ff2c3a_0_0" title="CFNL_23_52005A_150.png"/>
          <p:cNvPicPr preferRelativeResize="0"/>
          <p:nvPr/>
        </p:nvPicPr>
        <p:blipFill rotWithShape="1">
          <a:blip r:embed="rId4">
            <a:alphaModFix/>
          </a:blip>
          <a:srcRect b="3223" l="14413" r="8266" t="12630"/>
          <a:stretch/>
        </p:blipFill>
        <p:spPr>
          <a:xfrm>
            <a:off x="5193675" y="1270425"/>
            <a:ext cx="2430602" cy="176465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g3e7e3ff2c3a_0_0"/>
          <p:cNvSpPr txBox="1"/>
          <p:nvPr/>
        </p:nvSpPr>
        <p:spPr>
          <a:xfrm>
            <a:off x="5193675" y="3145321"/>
            <a:ext cx="24741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8978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ja-JP" sz="8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ポストと宅配ボックスを一体にした門柱構造。シンプルに</a:t>
            </a:r>
            <a:r>
              <a:rPr b="0" i="0" lang="ja-JP" sz="8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、</a:t>
            </a:r>
            <a:r>
              <a:rPr b="0" i="0" lang="ja-JP" sz="8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美しく暮らす―近年、高まるライフスタイルに対応する意匠を、ステンレスカラー鋼板を用いてかたちにしました。</a:t>
            </a:r>
            <a:endParaRPr b="0" i="0" sz="800" u="none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7" name="Google Shape;37;g3e7e3ff2c3a_0_0"/>
          <p:cNvSpPr txBox="1"/>
          <p:nvPr/>
        </p:nvSpPr>
        <p:spPr>
          <a:xfrm>
            <a:off x="75597" y="3528975"/>
            <a:ext cx="50490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ja-JP" sz="17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宅配ボックスを備えながらも狭小地にも対応</a:t>
            </a:r>
            <a:r>
              <a:rPr lang="ja-JP" sz="1700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。</a:t>
            </a:r>
            <a:endParaRPr b="0" i="0" sz="1700" u="none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ja-JP" sz="17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ミニマムサイズ</a:t>
            </a:r>
            <a:r>
              <a:rPr lang="ja-JP" sz="1700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で</a:t>
            </a:r>
            <a:r>
              <a:rPr b="0" i="0" lang="ja-JP" sz="17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最良の機能を追求した機能門柱。</a:t>
            </a:r>
            <a:endParaRPr b="0" i="0" sz="17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8" name="Google Shape;38;g3e7e3ff2c3a_0_0"/>
          <p:cNvSpPr/>
          <p:nvPr/>
        </p:nvSpPr>
        <p:spPr>
          <a:xfrm flipH="1" rot="10800000">
            <a:off x="91100" y="4018050"/>
            <a:ext cx="4844034" cy="90300"/>
          </a:xfrm>
          <a:custGeom>
            <a:rect b="b" l="l" r="r" t="t"/>
            <a:pathLst>
              <a:path extrusionOk="0" h="120000"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9" name="Google Shape;39;g3e7e3ff2c3a_0_0"/>
          <p:cNvSpPr txBox="1"/>
          <p:nvPr/>
        </p:nvSpPr>
        <p:spPr>
          <a:xfrm>
            <a:off x="90925" y="4170750"/>
            <a:ext cx="48942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555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ja-JP" sz="10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ファザードに洗練された印象を生み出す「機能門柱FT」を新たに追加。</a:t>
            </a:r>
            <a:endParaRPr b="0" i="0" sz="15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0" name="Google Shape;40;g3e7e3ff2c3a_0_0"/>
          <p:cNvSpPr/>
          <p:nvPr/>
        </p:nvSpPr>
        <p:spPr>
          <a:xfrm>
            <a:off x="3451597" y="4891500"/>
            <a:ext cx="1525200" cy="182100"/>
          </a:xfrm>
          <a:prstGeom prst="rect">
            <a:avLst/>
          </a:prstGeom>
          <a:noFill/>
          <a:ln cap="flat" cmpd="sng" w="13800">
            <a:solidFill>
              <a:srgbClr val="7F7F7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6150" lIns="132425" spcFirstLastPara="1" rIns="132425" wrap="square" tIns="661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62"/>
              <a:buFont typeface="Arial"/>
              <a:buNone/>
            </a:pPr>
            <a:r>
              <a:t/>
            </a:r>
            <a:endParaRPr b="0" i="0" sz="2462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41" name="Google Shape;41;g3e7e3ff2c3a_0_0" title="CFNL_25_50013B_RMK_100.png"/>
          <p:cNvPicPr preferRelativeResize="0"/>
          <p:nvPr/>
        </p:nvPicPr>
        <p:blipFill rotWithShape="1">
          <a:blip r:embed="rId5">
            <a:alphaModFix/>
          </a:blip>
          <a:srcRect b="11379" l="29331" r="29335" t="0"/>
          <a:stretch/>
        </p:blipFill>
        <p:spPr>
          <a:xfrm>
            <a:off x="2828463" y="4894263"/>
            <a:ext cx="595784" cy="191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g3e7e3ff2c3a_0_0" title="CFNL_25_50012B_RMK_100.png"/>
          <p:cNvPicPr preferRelativeResize="0"/>
          <p:nvPr/>
        </p:nvPicPr>
        <p:blipFill rotWithShape="1">
          <a:blip r:embed="rId6">
            <a:alphaModFix/>
          </a:blip>
          <a:srcRect b="11379" l="30484" r="30480" t="0"/>
          <a:stretch/>
        </p:blipFill>
        <p:spPr>
          <a:xfrm>
            <a:off x="1965600" y="4881769"/>
            <a:ext cx="562615" cy="19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g3e7e3ff2c3a_0_0"/>
          <p:cNvSpPr txBox="1"/>
          <p:nvPr/>
        </p:nvSpPr>
        <p:spPr>
          <a:xfrm>
            <a:off x="151074" y="4598800"/>
            <a:ext cx="1667100" cy="3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65100" lIns="130325" spcFirstLastPara="1" rIns="130325" wrap="square" tIns="65100">
            <a:spAutoFit/>
          </a:bodyPr>
          <a:lstStyle/>
          <a:p>
            <a:pPr indent="0" lvl="0" marL="0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68"/>
              <a:buFont typeface="Arial"/>
              <a:buNone/>
            </a:pPr>
            <a:r>
              <a:rPr b="0" i="0" lang="ja-JP" sz="1568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バリエーション</a:t>
            </a:r>
            <a:endParaRPr b="0" i="0" sz="1568" u="none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4" name="Google Shape;44;g3e7e3ff2c3a_0_0"/>
          <p:cNvSpPr txBox="1"/>
          <p:nvPr/>
        </p:nvSpPr>
        <p:spPr>
          <a:xfrm>
            <a:off x="77329" y="6655198"/>
            <a:ext cx="8724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インターホン</a:t>
            </a:r>
            <a:endParaRPr b="0" i="0" sz="600" u="none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ctr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内蔵タイプ</a:t>
            </a:r>
            <a:endParaRPr b="0" i="0" sz="6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5" name="Google Shape;45;g3e7e3ff2c3a_0_0"/>
          <p:cNvSpPr txBox="1"/>
          <p:nvPr/>
        </p:nvSpPr>
        <p:spPr>
          <a:xfrm>
            <a:off x="931831" y="6655198"/>
            <a:ext cx="8724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インターホン</a:t>
            </a:r>
            <a:endParaRPr b="0" i="0" sz="600" u="none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ctr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露出タイプ</a:t>
            </a:r>
            <a:endParaRPr b="0" i="0" sz="6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6" name="Google Shape;46;g3e7e3ff2c3a_0_0"/>
          <p:cNvSpPr txBox="1"/>
          <p:nvPr/>
        </p:nvSpPr>
        <p:spPr>
          <a:xfrm>
            <a:off x="90930" y="5527727"/>
            <a:ext cx="5463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マットブラック</a:t>
            </a:r>
            <a:endParaRPr b="0" i="0" sz="6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7" name="Google Shape;47;g3e7e3ff2c3a_0_0"/>
          <p:cNvSpPr txBox="1"/>
          <p:nvPr/>
        </p:nvSpPr>
        <p:spPr>
          <a:xfrm>
            <a:off x="2112491" y="6799080"/>
            <a:ext cx="307500" cy="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3"/>
              <a:buFont typeface="Arial"/>
              <a:buNone/>
            </a:pPr>
            <a:r>
              <a:rPr b="0" i="0" lang="ja-JP" sz="623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右開き</a:t>
            </a:r>
            <a:endParaRPr b="0" i="0" sz="1453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8" name="Google Shape;48;g3e7e3ff2c3a_0_0"/>
          <p:cNvSpPr txBox="1"/>
          <p:nvPr/>
        </p:nvSpPr>
        <p:spPr>
          <a:xfrm>
            <a:off x="2980608" y="6799080"/>
            <a:ext cx="307500" cy="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3"/>
              <a:buFont typeface="Arial"/>
              <a:buNone/>
            </a:pPr>
            <a:r>
              <a:rPr b="0" i="0" lang="ja-JP" sz="623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左開き</a:t>
            </a:r>
            <a:endParaRPr b="0" i="0" sz="1453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9" name="Google Shape;49;g3e7e3ff2c3a_0_0"/>
          <p:cNvSpPr txBox="1"/>
          <p:nvPr/>
        </p:nvSpPr>
        <p:spPr>
          <a:xfrm>
            <a:off x="2096635" y="4674538"/>
            <a:ext cx="1150200" cy="18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ja-JP" sz="9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宅配ボックス付き</a:t>
            </a:r>
            <a:endParaRPr b="0" i="0" sz="9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grpSp>
        <p:nvGrpSpPr>
          <p:cNvPr id="50" name="Google Shape;50;g3e7e3ff2c3a_0_0"/>
          <p:cNvGrpSpPr/>
          <p:nvPr/>
        </p:nvGrpSpPr>
        <p:grpSpPr>
          <a:xfrm>
            <a:off x="2219322" y="5095050"/>
            <a:ext cx="941840" cy="0"/>
            <a:chOff x="2234467" y="4960144"/>
            <a:chExt cx="907885" cy="0"/>
          </a:xfrm>
        </p:grpSpPr>
        <p:cxnSp>
          <p:nvCxnSpPr>
            <p:cNvPr id="51" name="Google Shape;51;g3e7e3ff2c3a_0_0"/>
            <p:cNvCxnSpPr/>
            <p:nvPr/>
          </p:nvCxnSpPr>
          <p:spPr>
            <a:xfrm>
              <a:off x="2895152" y="4960144"/>
              <a:ext cx="247200" cy="0"/>
            </a:xfrm>
            <a:prstGeom prst="straightConnector1">
              <a:avLst/>
            </a:prstGeom>
            <a:noFill/>
            <a:ln cap="flat" cmpd="sng" w="985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2" name="Google Shape;52;g3e7e3ff2c3a_0_0"/>
            <p:cNvCxnSpPr/>
            <p:nvPr/>
          </p:nvCxnSpPr>
          <p:spPr>
            <a:xfrm>
              <a:off x="2234467" y="4960144"/>
              <a:ext cx="379800" cy="0"/>
            </a:xfrm>
            <a:prstGeom prst="straightConnector1">
              <a:avLst/>
            </a:prstGeom>
            <a:noFill/>
            <a:ln cap="flat" cmpd="sng" w="985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3" name="Google Shape;53;g3e7e3ff2c3a_0_0"/>
            <p:cNvCxnSpPr/>
            <p:nvPr/>
          </p:nvCxnSpPr>
          <p:spPr>
            <a:xfrm>
              <a:off x="2459831" y="4960144"/>
              <a:ext cx="452400" cy="0"/>
            </a:xfrm>
            <a:prstGeom prst="straightConnector1">
              <a:avLst/>
            </a:prstGeom>
            <a:noFill/>
            <a:ln cap="flat" cmpd="sng" w="98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54" name="Google Shape;54;g3e7e3ff2c3a_0_0"/>
          <p:cNvGrpSpPr/>
          <p:nvPr/>
        </p:nvGrpSpPr>
        <p:grpSpPr>
          <a:xfrm>
            <a:off x="2192502" y="5247656"/>
            <a:ext cx="995479" cy="0"/>
            <a:chOff x="2209800" y="5100897"/>
            <a:chExt cx="959590" cy="0"/>
          </a:xfrm>
        </p:grpSpPr>
        <p:cxnSp>
          <p:nvCxnSpPr>
            <p:cNvPr id="55" name="Google Shape;55;g3e7e3ff2c3a_0_0"/>
            <p:cNvCxnSpPr/>
            <p:nvPr/>
          </p:nvCxnSpPr>
          <p:spPr>
            <a:xfrm>
              <a:off x="2890390" y="5100897"/>
              <a:ext cx="279000" cy="0"/>
            </a:xfrm>
            <a:prstGeom prst="straightConnector1">
              <a:avLst/>
            </a:prstGeom>
            <a:noFill/>
            <a:ln cap="flat" cmpd="sng" w="985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6" name="Google Shape;56;g3e7e3ff2c3a_0_0"/>
            <p:cNvCxnSpPr/>
            <p:nvPr/>
          </p:nvCxnSpPr>
          <p:spPr>
            <a:xfrm>
              <a:off x="2209800" y="5100897"/>
              <a:ext cx="278100" cy="0"/>
            </a:xfrm>
            <a:prstGeom prst="straightConnector1">
              <a:avLst/>
            </a:prstGeom>
            <a:noFill/>
            <a:ln cap="flat" cmpd="sng" w="985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7" name="Google Shape;57;g3e7e3ff2c3a_0_0"/>
            <p:cNvCxnSpPr/>
            <p:nvPr/>
          </p:nvCxnSpPr>
          <p:spPr>
            <a:xfrm>
              <a:off x="2459831" y="5100897"/>
              <a:ext cx="452400" cy="0"/>
            </a:xfrm>
            <a:prstGeom prst="straightConnector1">
              <a:avLst/>
            </a:prstGeom>
            <a:noFill/>
            <a:ln cap="flat" cmpd="sng" w="98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58" name="Google Shape;58;g3e7e3ff2c3a_0_0"/>
          <p:cNvGrpSpPr/>
          <p:nvPr/>
        </p:nvGrpSpPr>
        <p:grpSpPr>
          <a:xfrm>
            <a:off x="2356804" y="5804950"/>
            <a:ext cx="666875" cy="0"/>
            <a:chOff x="2364582" y="5644451"/>
            <a:chExt cx="642833" cy="0"/>
          </a:xfrm>
        </p:grpSpPr>
        <p:cxnSp>
          <p:nvCxnSpPr>
            <p:cNvPr id="59" name="Google Shape;59;g3e7e3ff2c3a_0_0"/>
            <p:cNvCxnSpPr/>
            <p:nvPr/>
          </p:nvCxnSpPr>
          <p:spPr>
            <a:xfrm>
              <a:off x="2760215" y="5644451"/>
              <a:ext cx="247200" cy="0"/>
            </a:xfrm>
            <a:prstGeom prst="straightConnector1">
              <a:avLst/>
            </a:prstGeom>
            <a:noFill/>
            <a:ln cap="flat" cmpd="sng" w="985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" name="Google Shape;60;g3e7e3ff2c3a_0_0"/>
            <p:cNvCxnSpPr/>
            <p:nvPr/>
          </p:nvCxnSpPr>
          <p:spPr>
            <a:xfrm>
              <a:off x="2364582" y="5644451"/>
              <a:ext cx="300600" cy="0"/>
            </a:xfrm>
            <a:prstGeom prst="straightConnector1">
              <a:avLst/>
            </a:prstGeom>
            <a:noFill/>
            <a:ln cap="flat" cmpd="sng" w="985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1" name="Google Shape;61;g3e7e3ff2c3a_0_0"/>
            <p:cNvCxnSpPr/>
            <p:nvPr/>
          </p:nvCxnSpPr>
          <p:spPr>
            <a:xfrm>
              <a:off x="2459831" y="5644451"/>
              <a:ext cx="452400" cy="0"/>
            </a:xfrm>
            <a:prstGeom prst="straightConnector1">
              <a:avLst/>
            </a:prstGeom>
            <a:noFill/>
            <a:ln cap="flat" cmpd="sng" w="98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62" name="Google Shape;62;g3e7e3ff2c3a_0_0"/>
          <p:cNvSpPr txBox="1"/>
          <p:nvPr/>
        </p:nvSpPr>
        <p:spPr>
          <a:xfrm>
            <a:off x="2571292" y="5048862"/>
            <a:ext cx="237900" cy="9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サイン</a:t>
            </a:r>
            <a:endParaRPr b="0" i="0" sz="6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63" name="Google Shape;63;g3e7e3ff2c3a_0_0"/>
          <p:cNvSpPr txBox="1"/>
          <p:nvPr/>
        </p:nvSpPr>
        <p:spPr>
          <a:xfrm>
            <a:off x="2571442" y="5759302"/>
            <a:ext cx="237600" cy="9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ポスト</a:t>
            </a:r>
            <a:endParaRPr b="0" i="0" sz="6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64" name="Google Shape;64;g3e7e3ff2c3a_0_0"/>
          <p:cNvSpPr txBox="1"/>
          <p:nvPr/>
        </p:nvSpPr>
        <p:spPr>
          <a:xfrm>
            <a:off x="2529142" y="5200975"/>
            <a:ext cx="322200" cy="203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インター</a:t>
            </a:r>
            <a:endParaRPr b="0" i="0" sz="600" u="none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ホン</a:t>
            </a:r>
            <a:endParaRPr b="0" i="0" sz="6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grpSp>
        <p:nvGrpSpPr>
          <p:cNvPr id="65" name="Google Shape;65;g3e7e3ff2c3a_0_0"/>
          <p:cNvGrpSpPr/>
          <p:nvPr/>
        </p:nvGrpSpPr>
        <p:grpSpPr>
          <a:xfrm>
            <a:off x="2356804" y="6424282"/>
            <a:ext cx="666875" cy="0"/>
            <a:chOff x="2364582" y="5644451"/>
            <a:chExt cx="642833" cy="0"/>
          </a:xfrm>
        </p:grpSpPr>
        <p:cxnSp>
          <p:nvCxnSpPr>
            <p:cNvPr id="66" name="Google Shape;66;g3e7e3ff2c3a_0_0"/>
            <p:cNvCxnSpPr/>
            <p:nvPr/>
          </p:nvCxnSpPr>
          <p:spPr>
            <a:xfrm>
              <a:off x="2760215" y="5644451"/>
              <a:ext cx="247200" cy="0"/>
            </a:xfrm>
            <a:prstGeom prst="straightConnector1">
              <a:avLst/>
            </a:prstGeom>
            <a:noFill/>
            <a:ln cap="flat" cmpd="sng" w="985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7" name="Google Shape;67;g3e7e3ff2c3a_0_0"/>
            <p:cNvCxnSpPr/>
            <p:nvPr/>
          </p:nvCxnSpPr>
          <p:spPr>
            <a:xfrm>
              <a:off x="2364582" y="5644451"/>
              <a:ext cx="300600" cy="0"/>
            </a:xfrm>
            <a:prstGeom prst="straightConnector1">
              <a:avLst/>
            </a:prstGeom>
            <a:noFill/>
            <a:ln cap="flat" cmpd="sng" w="985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8" name="Google Shape;68;g3e7e3ff2c3a_0_0"/>
            <p:cNvCxnSpPr/>
            <p:nvPr/>
          </p:nvCxnSpPr>
          <p:spPr>
            <a:xfrm>
              <a:off x="2459831" y="5644451"/>
              <a:ext cx="452400" cy="0"/>
            </a:xfrm>
            <a:prstGeom prst="straightConnector1">
              <a:avLst/>
            </a:prstGeom>
            <a:noFill/>
            <a:ln cap="flat" cmpd="sng" w="98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69" name="Google Shape;69;g3e7e3ff2c3a_0_0"/>
          <p:cNvSpPr txBox="1"/>
          <p:nvPr/>
        </p:nvSpPr>
        <p:spPr>
          <a:xfrm>
            <a:off x="2521792" y="6375800"/>
            <a:ext cx="336900" cy="203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宅配</a:t>
            </a:r>
            <a:endParaRPr b="0" i="0" sz="600" u="none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ボックス</a:t>
            </a:r>
            <a:endParaRPr b="0" i="0" sz="6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70" name="Google Shape;70;g3e7e3ff2c3a_0_0" title="CFNL_23_51036A_100.png"/>
          <p:cNvPicPr preferRelativeResize="0"/>
          <p:nvPr/>
        </p:nvPicPr>
        <p:blipFill rotWithShape="1">
          <a:blip r:embed="rId7">
            <a:alphaModFix/>
          </a:blip>
          <a:srcRect b="2515" l="4104" r="4094" t="27038"/>
          <a:stretch/>
        </p:blipFill>
        <p:spPr>
          <a:xfrm>
            <a:off x="4059116" y="5206534"/>
            <a:ext cx="804155" cy="92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g3e7e3ff2c3a_0_0" title="CFNL_23_51007A_100.png"/>
          <p:cNvPicPr preferRelativeResize="0"/>
          <p:nvPr/>
        </p:nvPicPr>
        <p:blipFill rotWithShape="1">
          <a:blip r:embed="rId8">
            <a:alphaModFix/>
          </a:blip>
          <a:srcRect b="8264" l="32617" r="35829" t="44408"/>
          <a:stretch/>
        </p:blipFill>
        <p:spPr>
          <a:xfrm>
            <a:off x="3451597" y="5206535"/>
            <a:ext cx="411456" cy="925125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g3e7e3ff2c3a_0_0"/>
          <p:cNvSpPr txBox="1"/>
          <p:nvPr/>
        </p:nvSpPr>
        <p:spPr>
          <a:xfrm>
            <a:off x="3451597" y="4907700"/>
            <a:ext cx="1525200" cy="1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14"/>
              <a:buFont typeface="Arial"/>
              <a:buNone/>
            </a:pPr>
            <a:r>
              <a:rPr b="0" i="0" lang="ja-JP" sz="914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簡易な収納ボックスを搭載</a:t>
            </a:r>
            <a:endParaRPr b="0" i="0" sz="914" u="none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73" name="Google Shape;73;g3e7e3ff2c3a_0_0"/>
          <p:cNvSpPr txBox="1"/>
          <p:nvPr/>
        </p:nvSpPr>
        <p:spPr>
          <a:xfrm>
            <a:off x="3427694" y="6174175"/>
            <a:ext cx="1495500" cy="7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4"/>
              <a:buFont typeface="Arial"/>
              <a:buNone/>
            </a:pPr>
            <a:r>
              <a:rPr b="0" i="0" lang="ja-JP" sz="814" u="sng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宅配ボックスと同じ容量収納可</a:t>
            </a:r>
            <a:endParaRPr b="0" i="0" sz="814" u="sng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25"/>
              <a:buFont typeface="Arial"/>
              <a:buNone/>
            </a:pPr>
            <a:r>
              <a:t/>
            </a:r>
            <a:endParaRPr b="0" i="0" sz="825" u="none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ガーデニング用品や工具等ちょっとした収納スペースに使うことができます。</a:t>
            </a:r>
            <a:endParaRPr b="0" i="0" sz="600" u="none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t/>
            </a:r>
            <a:endParaRPr b="0" i="0" sz="600" u="none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※サイズ：270㎜×150㎜×420㎜</a:t>
            </a:r>
            <a:endParaRPr b="0" i="0" sz="6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※錠なしの為、施錠機能はありません。</a:t>
            </a:r>
            <a:endParaRPr b="0" i="0" sz="600" u="none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74" name="Google Shape;74;g3e7e3ff2c3a_0_0" title="マットブラック 460mm×280mm_100.png"/>
          <p:cNvPicPr preferRelativeResize="0"/>
          <p:nvPr/>
        </p:nvPicPr>
        <p:blipFill rotWithShape="1">
          <a:blip r:embed="rId9">
            <a:alphaModFix/>
          </a:blip>
          <a:srcRect b="17853" l="16537" r="71792" t="77959"/>
          <a:stretch/>
        </p:blipFill>
        <p:spPr>
          <a:xfrm>
            <a:off x="110846" y="5085617"/>
            <a:ext cx="505092" cy="394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g3e7e3ff2c3a_0_0" title="CJED_4000A_ディープグレー_RMK_100.png"/>
          <p:cNvPicPr preferRelativeResize="0"/>
          <p:nvPr/>
        </p:nvPicPr>
        <p:blipFill rotWithShape="1">
          <a:blip r:embed="rId10">
            <a:alphaModFix/>
          </a:blip>
          <a:srcRect b="21040" l="0" r="0" t="21046"/>
          <a:stretch/>
        </p:blipFill>
        <p:spPr>
          <a:xfrm>
            <a:off x="750946" y="5085620"/>
            <a:ext cx="505058" cy="39461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g3e7e3ff2c3a_0_0" title="ミスティーシャイン420mm×297mm_100.png"/>
          <p:cNvPicPr preferRelativeResize="0"/>
          <p:nvPr/>
        </p:nvPicPr>
        <p:blipFill rotWithShape="1">
          <a:blip r:embed="rId11">
            <a:alphaModFix/>
          </a:blip>
          <a:srcRect b="74821" l="1805" r="89842" t="20565"/>
          <a:stretch/>
        </p:blipFill>
        <p:spPr>
          <a:xfrm>
            <a:off x="1391011" y="5085620"/>
            <a:ext cx="505091" cy="394614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g3e7e3ff2c3a_0_0"/>
          <p:cNvSpPr txBox="1"/>
          <p:nvPr/>
        </p:nvSpPr>
        <p:spPr>
          <a:xfrm>
            <a:off x="692396" y="5527727"/>
            <a:ext cx="5463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ディープグレー</a:t>
            </a:r>
            <a:endParaRPr b="0" i="0" sz="6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78" name="Google Shape;78;g3e7e3ff2c3a_0_0"/>
          <p:cNvSpPr txBox="1"/>
          <p:nvPr/>
        </p:nvSpPr>
        <p:spPr>
          <a:xfrm>
            <a:off x="1293875" y="5527725"/>
            <a:ext cx="7182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ミスティーシャイン</a:t>
            </a:r>
            <a:endParaRPr b="0" i="0" sz="6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79" name="Google Shape;79;g3e7e3ff2c3a_0_0"/>
          <p:cNvSpPr txBox="1"/>
          <p:nvPr/>
        </p:nvSpPr>
        <p:spPr>
          <a:xfrm>
            <a:off x="3660639" y="4674538"/>
            <a:ext cx="1129800" cy="18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93"/>
              <a:buFont typeface="Arial"/>
              <a:buNone/>
            </a:pPr>
            <a:r>
              <a:rPr b="0" i="0" lang="ja-JP" sz="9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宅配ボックスなし</a:t>
            </a:r>
            <a:endParaRPr b="0" i="0" sz="9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80" name="Google Shape;80;g3e7e3ff2c3a_0_0"/>
          <p:cNvSpPr txBox="1"/>
          <p:nvPr/>
        </p:nvSpPr>
        <p:spPr>
          <a:xfrm>
            <a:off x="7805525" y="755725"/>
            <a:ext cx="25929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84400" lIns="84400" spcFirstLastPara="1" rIns="84400" wrap="square" tIns="84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ja-JP" sz="2400" u="none" cap="none" strike="noStrike">
                <a:solidFill>
                  <a:srgbClr val="818282"/>
                </a:solidFill>
                <a:latin typeface="M PLUS 1"/>
                <a:ea typeface="M PLUS 1"/>
                <a:cs typeface="M PLUS 1"/>
                <a:sym typeface="M PLUS 1"/>
              </a:rPr>
              <a:t>02</a:t>
            </a:r>
            <a:r>
              <a:rPr b="0" i="0" lang="ja-JP" sz="1800" u="none" cap="none" strike="noStrike">
                <a:solidFill>
                  <a:srgbClr val="818282"/>
                </a:solidFill>
                <a:latin typeface="M PLUS 1"/>
                <a:ea typeface="M PLUS 1"/>
                <a:cs typeface="M PLUS 1"/>
                <a:sym typeface="M PLUS 1"/>
              </a:rPr>
              <a:t> 省施工</a:t>
            </a:r>
            <a:endParaRPr b="0" i="0" sz="1800" u="none" cap="none" strike="noStrike">
              <a:solidFill>
                <a:srgbClr val="818282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81" name="Google Shape;81;g3e7e3ff2c3a_0_0"/>
          <p:cNvSpPr/>
          <p:nvPr/>
        </p:nvSpPr>
        <p:spPr>
          <a:xfrm>
            <a:off x="5188019" y="1211473"/>
            <a:ext cx="2546223" cy="44700"/>
          </a:xfrm>
          <a:custGeom>
            <a:rect b="b" l="l" r="r" t="t"/>
            <a:pathLst>
              <a:path extrusionOk="0" h="120000"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cap="flat" cmpd="sng" w="1525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63"/>
              <a:buFont typeface="Arial"/>
              <a:buNone/>
            </a:pPr>
            <a:r>
              <a:t/>
            </a:r>
            <a:endParaRPr b="0" i="0" sz="2163" u="none" cap="none" strike="noStrik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82" name="Google Shape;82;g3e7e3ff2c3a_0_0" title="CFNL_25_50001A_RMK_200.png"/>
          <p:cNvPicPr preferRelativeResize="0"/>
          <p:nvPr/>
        </p:nvPicPr>
        <p:blipFill rotWithShape="1">
          <a:blip r:embed="rId12">
            <a:alphaModFix/>
          </a:blip>
          <a:srcRect b="19274" l="24435" r="23231" t="49278"/>
          <a:stretch/>
        </p:blipFill>
        <p:spPr>
          <a:xfrm>
            <a:off x="8036988" y="1318425"/>
            <a:ext cx="2348679" cy="1764649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g3e7e3ff2c3a_0_0"/>
          <p:cNvSpPr txBox="1"/>
          <p:nvPr/>
        </p:nvSpPr>
        <p:spPr>
          <a:xfrm>
            <a:off x="5067900" y="3779469"/>
            <a:ext cx="27408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84400" lIns="84400" spcFirstLastPara="1" rIns="84400" wrap="square" tIns="84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16"/>
              <a:buFont typeface="Arial"/>
              <a:buNone/>
            </a:pPr>
            <a:r>
              <a:rPr b="0" i="0" lang="ja-JP" sz="2400" u="none" cap="none" strike="noStrike">
                <a:solidFill>
                  <a:srgbClr val="818282"/>
                </a:solidFill>
                <a:latin typeface="M PLUS 1"/>
                <a:ea typeface="M PLUS 1"/>
                <a:cs typeface="M PLUS 1"/>
                <a:sym typeface="M PLUS 1"/>
              </a:rPr>
              <a:t>03</a:t>
            </a:r>
            <a:r>
              <a:rPr b="0" i="0" lang="ja-JP" sz="1800" u="none" cap="none" strike="noStrike">
                <a:solidFill>
                  <a:srgbClr val="818282"/>
                </a:solidFill>
                <a:latin typeface="M PLUS 1"/>
                <a:ea typeface="M PLUS 1"/>
                <a:cs typeface="M PLUS 1"/>
                <a:sym typeface="M PLUS 1"/>
              </a:rPr>
              <a:t> 80サイズが受取可能</a:t>
            </a:r>
            <a:endParaRPr b="0" i="0" sz="1662" u="none" cap="none" strike="noStrike">
              <a:solidFill>
                <a:srgbClr val="818282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84" name="Google Shape;84;g3e7e3ff2c3a_0_0"/>
          <p:cNvSpPr txBox="1"/>
          <p:nvPr/>
        </p:nvSpPr>
        <p:spPr>
          <a:xfrm>
            <a:off x="7805525" y="3779482"/>
            <a:ext cx="30762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84400" lIns="84400" spcFirstLastPara="1" rIns="84400" wrap="square" tIns="84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ja-JP" sz="2400" u="none" cap="none" strike="noStrike">
                <a:solidFill>
                  <a:srgbClr val="818282"/>
                </a:solidFill>
                <a:latin typeface="M PLUS 1"/>
                <a:ea typeface="M PLUS 1"/>
                <a:cs typeface="M PLUS 1"/>
                <a:sym typeface="M PLUS 1"/>
              </a:rPr>
              <a:t>04</a:t>
            </a:r>
            <a:r>
              <a:rPr b="0" i="0" lang="ja-JP" sz="1800" u="none" cap="none" strike="noStrike">
                <a:solidFill>
                  <a:srgbClr val="818282"/>
                </a:solidFill>
                <a:latin typeface="M PLUS 1"/>
                <a:ea typeface="M PLUS 1"/>
                <a:cs typeface="M PLUS 1"/>
                <a:sym typeface="M PLUS 1"/>
              </a:rPr>
              <a:t> 夜の表情も美しく演出</a:t>
            </a:r>
            <a:endParaRPr b="0" i="0" sz="1800" u="none" cap="none" strike="noStrike">
              <a:solidFill>
                <a:srgbClr val="818282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85" name="Google Shape;85;g3e7e3ff2c3a_0_0"/>
          <p:cNvSpPr/>
          <p:nvPr/>
        </p:nvSpPr>
        <p:spPr>
          <a:xfrm>
            <a:off x="5188019" y="4265636"/>
            <a:ext cx="2546223" cy="44700"/>
          </a:xfrm>
          <a:custGeom>
            <a:rect b="b" l="l" r="r" t="t"/>
            <a:pathLst>
              <a:path extrusionOk="0" h="120000"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cap="flat" cmpd="sng" w="1525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63"/>
              <a:buFont typeface="Arial"/>
              <a:buNone/>
            </a:pPr>
            <a:r>
              <a:t/>
            </a:r>
            <a:endParaRPr b="0" i="0" sz="2163" u="none" cap="none" strike="noStrik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86" name="Google Shape;86;g3e7e3ff2c3a_0_0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6684994" y="4461507"/>
            <a:ext cx="872400" cy="1130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g3e7e3ff2c3a_0_0" title="CFNL_23_51015A_100.png"/>
          <p:cNvPicPr preferRelativeResize="0"/>
          <p:nvPr/>
        </p:nvPicPr>
        <p:blipFill rotWithShape="1">
          <a:blip r:embed="rId14">
            <a:alphaModFix/>
          </a:blip>
          <a:srcRect b="6715" l="28263" r="12572" t="48611"/>
          <a:stretch/>
        </p:blipFill>
        <p:spPr>
          <a:xfrm>
            <a:off x="5049093" y="4343111"/>
            <a:ext cx="1525199" cy="1726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g3e7e3ff2c3a_0_0" title="CFNL_25_50004A_RMK_100.png"/>
          <p:cNvPicPr preferRelativeResize="0"/>
          <p:nvPr/>
        </p:nvPicPr>
        <p:blipFill rotWithShape="1">
          <a:blip r:embed="rId15">
            <a:alphaModFix/>
          </a:blip>
          <a:srcRect b="22007" l="9275" r="7092" t="27727"/>
          <a:stretch/>
        </p:blipFill>
        <p:spPr>
          <a:xfrm>
            <a:off x="7970988" y="4367000"/>
            <a:ext cx="2348676" cy="176465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g3e7e3ff2c3a_0_0"/>
          <p:cNvSpPr txBox="1"/>
          <p:nvPr/>
        </p:nvSpPr>
        <p:spPr>
          <a:xfrm>
            <a:off x="7977743" y="6256612"/>
            <a:ext cx="2430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8978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ja-JP" sz="8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照明一体型のサインが夜の表情を美しく演出。ほどよい明るさの照明はサインの視認性を高めながら、門柱本体の意匠を引き立たせます。</a:t>
            </a:r>
            <a:endParaRPr b="0" i="0" sz="800" u="none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0" name="Google Shape;90;g3e7e3ff2c3a_0_0"/>
          <p:cNvSpPr txBox="1"/>
          <p:nvPr/>
        </p:nvSpPr>
        <p:spPr>
          <a:xfrm>
            <a:off x="5154974" y="6256612"/>
            <a:ext cx="2474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8978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ja-JP" sz="800" u="none" cap="none" strike="noStrike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ネットショッピングなどで、一般的に使われることが多いサイズの段ボールの受け取りが可能です。また、背面側のスペースを極力必要としない右側面開き／左側面開きの２つの仕様で、狭小アプローチなどの設置条件に対応します。</a:t>
            </a:r>
            <a:endParaRPr b="0" i="0" sz="800" u="none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91" name="Google Shape;91;g3e7e3ff2c3a_0_0" title="CFNL_25_50102B_RMK_100.png"/>
          <p:cNvPicPr preferRelativeResize="0"/>
          <p:nvPr/>
        </p:nvPicPr>
        <p:blipFill rotWithShape="1">
          <a:blip r:embed="rId16">
            <a:alphaModFix/>
          </a:blip>
          <a:srcRect b="5693" l="46361" r="0" t="26771"/>
          <a:stretch/>
        </p:blipFill>
        <p:spPr>
          <a:xfrm>
            <a:off x="3151625" y="825117"/>
            <a:ext cx="1822899" cy="258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g3e7e3ff2c3a_0_0" title="CFNL_25_50042A_RMK_100.png"/>
          <p:cNvPicPr preferRelativeResize="0"/>
          <p:nvPr/>
        </p:nvPicPr>
        <p:blipFill rotWithShape="1">
          <a:blip r:embed="rId17">
            <a:alphaModFix/>
          </a:blip>
          <a:srcRect b="14872" l="26623" r="29489" t="0"/>
          <a:stretch/>
        </p:blipFill>
        <p:spPr>
          <a:xfrm>
            <a:off x="195563" y="5740789"/>
            <a:ext cx="647815" cy="838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g3e7e3ff2c3a_0_0" title="CFNL_25_50043A_RMK_100.png"/>
          <p:cNvPicPr preferRelativeResize="0"/>
          <p:nvPr/>
        </p:nvPicPr>
        <p:blipFill rotWithShape="1">
          <a:blip r:embed="rId18">
            <a:alphaModFix/>
          </a:blip>
          <a:srcRect b="14872" l="26623" r="29489" t="0"/>
          <a:stretch/>
        </p:blipFill>
        <p:spPr>
          <a:xfrm>
            <a:off x="1065474" y="5740789"/>
            <a:ext cx="647815" cy="838122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g3e7e3ff2c3a_0_0"/>
          <p:cNvSpPr txBox="1"/>
          <p:nvPr/>
        </p:nvSpPr>
        <p:spPr>
          <a:xfrm>
            <a:off x="6241575" y="5685134"/>
            <a:ext cx="1586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8978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ja-JP" sz="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宅配ボックスありなしを選択可能</a:t>
            </a:r>
            <a:endParaRPr b="0" i="0" sz="7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ja-JP" sz="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※受取例 : ティッシュペーパー</a:t>
            </a:r>
            <a:endParaRPr b="0" i="0" sz="7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ja-JP" sz="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5箱パックなど</a:t>
            </a:r>
            <a:endParaRPr b="0" i="0" sz="7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5" name="Google Shape;95;g3e7e3ff2c3a_0_0"/>
          <p:cNvSpPr/>
          <p:nvPr/>
        </p:nvSpPr>
        <p:spPr>
          <a:xfrm>
            <a:off x="7938219" y="1211473"/>
            <a:ext cx="2546223" cy="44700"/>
          </a:xfrm>
          <a:custGeom>
            <a:rect b="b" l="l" r="r" t="t"/>
            <a:pathLst>
              <a:path extrusionOk="0" h="120000"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cap="flat" cmpd="sng" w="1525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63"/>
              <a:buFont typeface="Arial"/>
              <a:buNone/>
            </a:pPr>
            <a:r>
              <a:t/>
            </a:r>
            <a:endParaRPr b="0" i="0" sz="2163" u="none" cap="none" strike="noStrik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96" name="Google Shape;96;g3e7e3ff2c3a_0_0"/>
          <p:cNvSpPr/>
          <p:nvPr/>
        </p:nvSpPr>
        <p:spPr>
          <a:xfrm>
            <a:off x="7938219" y="4265636"/>
            <a:ext cx="2546223" cy="44700"/>
          </a:xfrm>
          <a:custGeom>
            <a:rect b="b" l="l" r="r" t="t"/>
            <a:pathLst>
              <a:path extrusionOk="0" h="120000"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cap="flat" cmpd="sng" w="1525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63"/>
              <a:buFont typeface="Arial"/>
              <a:buNone/>
            </a:pPr>
            <a:r>
              <a:t/>
            </a:r>
            <a:endParaRPr b="0" i="0" sz="2163" u="none" cap="none" strike="noStrik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2010-09-29T12:55:25Z</dcterms:created>
  <dc:creator>INAXトステムグループ User</dc:creator>
</cp:coreProperties>
</file>